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embeddedFontLst>
    <p:embeddedFont>
      <p:font typeface="Cabin" panose="020B0604020202020204" charset="0"/>
      <p:regular r:id="rId39"/>
      <p:bold r:id="rId40"/>
      <p:italic r:id="rId41"/>
      <p:boldItalic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J Ames" initials="" lastIdx="2" clrIdx="0"/>
  <p:cmAuthor id="1" name="Astrid Mooney" initials="" lastIdx="1" clrIdx="1"/>
  <p:cmAuthor id="2" name="Steven Glass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7T19:26:47.859" idx="1">
    <p:pos x="904" y="760"/>
    <p:text>All HSP projects live in the Ag folder.. There is a different folder for each cycle. I would say 20 is a good estimate!</p:text>
  </p:cm>
  <p:cm authorId="2" dt="2024-09-17T21:05:49.929" idx="1">
    <p:pos x="904" y="760"/>
    <p:text>I put them all in this new folder: https://drive.google.com/drive/folders/1Dm12tl-3ee305IFACAq0rCIgQ0VANj2L?usp=drive_link</p:text>
  </p:cm>
  <p:cm authorId="0" dt="2024-09-19T16:25:11.611" idx="1">
    <p:pos x="904" y="760"/>
    <p:text>This is my guess and I can't find where individual HSPs live in the drive from the past</p:text>
  </p:cm>
  <p:cm authorId="0" dt="2024-09-19T16:25:11.611" idx="2">
    <p:pos x="904" y="760"/>
    <p:text>Thanks Steve! I love this new folder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06352059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006352059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 Revenue in FY 2022 $704,107.47</a:t>
            </a:r>
            <a:endParaRPr/>
          </a:p>
        </p:txBody>
      </p:sp>
      <p:sp>
        <p:nvSpPr>
          <p:cNvPr id="217" name="Google Shape;217;g2006352059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006352059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006352059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 Expenses in FY 2022 $703,031</a:t>
            </a:r>
            <a:endParaRPr/>
          </a:p>
        </p:txBody>
      </p:sp>
      <p:sp>
        <p:nvSpPr>
          <p:cNvPr id="226" name="Google Shape;226;g20063520592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0b8af8b3d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0b8af8b3d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Total Expenses in FY 2022 $703,031</a:t>
            </a:r>
            <a:endParaRPr/>
          </a:p>
        </p:txBody>
      </p:sp>
      <p:sp>
        <p:nvSpPr>
          <p:cNvPr id="235" name="Google Shape;235;g300b8af8b3d_1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5dadbe5ad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g215dadbe5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6e27a7a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1f6e27a7a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ae287ea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8ae287ea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168f5af95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168f5af95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ae287eac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28ae287eac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f6e27a7a5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1f6e27a7a5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5dadbe5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g215dadbe5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b69544c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1b69544c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8ad8d84570_2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28ad8d84570_2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ae287eac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28ae287eac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8ae287eac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8ae287eac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168f5af95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2168f5af9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168f5af9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168f5af9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00b8af8b3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300b8af8b3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16bdca740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216bdca740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f6e27a7a5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f6e27a7a5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ae287eaca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28ae287eac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00b8af8b3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00b8af8b3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f6e27a7a5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1f6e27a7a5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b69544cd5c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1b69544cd5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8ae287eac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8ae287eac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006352059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g2006352059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f6e27a7a5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g1f6e27a7a5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ae287eaca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28ae287eaca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f6e27a7a56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g1f6e27a7a56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g1f6e27a7a56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fdcbd52a0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1fdcbd52a0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41e2db4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1f41e2db4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2282890" y="-54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000" b="1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2000" b="0" i="0" u="none" strike="noStrike" cap="none">
                <a:solidFill>
                  <a:srgbClr val="34110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18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2286000" y="0"/>
            <a:ext cx="76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2172321" y="2814656"/>
            <a:ext cx="210300" cy="210300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408064" y="2745870"/>
            <a:ext cx="63900" cy="63900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 rot="5400000">
            <a:off x="2784288" y="99000"/>
            <a:ext cx="4800600" cy="7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 rot="5400000">
            <a:off x="4846650" y="2285989"/>
            <a:ext cx="58515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998550" y="419090"/>
            <a:ext cx="58515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2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ctrTitle"/>
          </p:nvPr>
        </p:nvSpPr>
        <p:spPr>
          <a:xfrm>
            <a:off x="1432560" y="359898"/>
            <a:ext cx="74067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432560" y="1850064"/>
            <a:ext cx="74067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7432" marR="0" lvl="0" indent="-203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2600" b="0" i="0" u="none" strike="noStrike" cap="none">
                <a:solidFill>
                  <a:srgbClr val="341108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ctr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921433" y="1413802"/>
            <a:ext cx="210300" cy="210300"/>
          </a:xfrm>
          <a:prstGeom prst="ellipse">
            <a:avLst/>
          </a:prstGeom>
          <a:gradFill>
            <a:gsLst>
              <a:gs pos="0">
                <a:srgbClr val="D7F6FF">
                  <a:alpha val="94901"/>
                </a:srgbClr>
              </a:gs>
              <a:gs pos="50000">
                <a:srgbClr val="C0E3F0">
                  <a:alpha val="89803"/>
                </a:srgbClr>
              </a:gs>
              <a:gs pos="95000">
                <a:srgbClr val="65C6EA">
                  <a:alpha val="87843"/>
                </a:srgbClr>
              </a:gs>
              <a:gs pos="100000">
                <a:srgbClr val="00BBF1">
                  <a:alpha val="84705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2F8DA4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8" name="Google Shape;48;p5"/>
          <p:cNvSpPr/>
          <p:nvPr/>
        </p:nvSpPr>
        <p:spPr>
          <a:xfrm>
            <a:off x="1157176" y="1345016"/>
            <a:ext cx="63900" cy="63900"/>
          </a:xfrm>
          <a:prstGeom prst="ellipse">
            <a:avLst/>
          </a:prstGeom>
          <a:noFill/>
          <a:ln w="12700" cap="rnd" cmpd="sng">
            <a:solidFill>
              <a:srgbClr val="317F92">
                <a:alpha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435608" y="1524000"/>
            <a:ext cx="3657600" cy="4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2"/>
          </p:nvPr>
        </p:nvSpPr>
        <p:spPr>
          <a:xfrm>
            <a:off x="5276088" y="1524000"/>
            <a:ext cx="3657600" cy="4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708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bg>
      <p:bgPr>
        <a:solidFill>
          <a:schemeClr val="accen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500" b="1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457200" y="328278"/>
            <a:ext cx="4023300" cy="64020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2"/>
          </p:nvPr>
        </p:nvSpPr>
        <p:spPr>
          <a:xfrm>
            <a:off x="4663440" y="328278"/>
            <a:ext cx="4023300" cy="640200"/>
          </a:xfrm>
          <a:prstGeom prst="rect">
            <a:avLst/>
          </a:prstGeom>
          <a:solidFill>
            <a:schemeClr val="lt1"/>
          </a:solidFill>
          <a:ln w="107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1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3"/>
          </p:nvPr>
        </p:nvSpPr>
        <p:spPr>
          <a:xfrm>
            <a:off x="457200" y="969336"/>
            <a:ext cx="402330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4"/>
          </p:nvPr>
        </p:nvSpPr>
        <p:spPr>
          <a:xfrm>
            <a:off x="4663440" y="969336"/>
            <a:ext cx="4023300" cy="4114800"/>
          </a:xfrm>
          <a:prstGeom prst="rect">
            <a:avLst/>
          </a:prstGeom>
          <a:noFill/>
          <a:ln w="10775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5052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1014984" y="0"/>
            <a:ext cx="81291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7" name="Google Shape;67;p8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1014984" y="-54"/>
            <a:ext cx="7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bg>
      <p:bgPr>
        <a:solidFill>
          <a:schemeClr val="accen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457200" y="216778"/>
            <a:ext cx="38100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2200" b="1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body" idx="1"/>
          </p:nvPr>
        </p:nvSpPr>
        <p:spPr>
          <a:xfrm>
            <a:off x="457200" y="1406964"/>
            <a:ext cx="3810000" cy="6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body" idx="2"/>
          </p:nvPr>
        </p:nvSpPr>
        <p:spPr>
          <a:xfrm>
            <a:off x="457200" y="2133600"/>
            <a:ext cx="8153400" cy="3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2100" b="1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" name="Google Shape;83;p10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274300" rIns="91425" bIns="45700" anchor="t" anchorCtr="0">
            <a:noAutofit/>
          </a:bodyPr>
          <a:lstStyle/>
          <a:p>
            <a:pPr marL="0" marR="0" lvl="0" indent="0" algn="l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3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4" name="Google Shape;84;p10"/>
          <p:cNvSpPr>
            <a:spLocks noGrp="1"/>
          </p:cNvSpPr>
          <p:nvPr>
            <p:ph type="pic" idx="2"/>
          </p:nvPr>
        </p:nvSpPr>
        <p:spPr>
          <a:xfrm>
            <a:off x="838200" y="1143003"/>
            <a:ext cx="4419600" cy="3514500"/>
          </a:xfrm>
          <a:prstGeom prst="roundRect">
            <a:avLst>
              <a:gd name="adj" fmla="val 783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65760" marR="0" lvl="0" indent="-1015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640080" marR="0" lvl="1" indent="-24638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886967" marR="0" lvl="2" indent="-239267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97280" marR="0" lvl="3" indent="-18288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298448" marR="0" lvl="4" indent="-19354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508760" marR="0" lvl="5" indent="-1879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1719072" marR="0" lvl="6" indent="-19507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1920240" marR="0" lvl="7" indent="-19303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130552" marR="0" lvl="8" indent="-18745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5" name="Google Shape;85;p10"/>
          <p:cNvSpPr/>
          <p:nvPr/>
        </p:nvSpPr>
        <p:spPr>
          <a:xfrm rot="-2131329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4710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6" name="Google Shape;86;p10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4710"/>
            </a:srgbClr>
          </a:solidFill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838200" y="4800600"/>
            <a:ext cx="441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None/>
              <a:defRPr sz="1400" b="0" i="0" u="none" strike="noStrike" cap="none">
                <a:solidFill>
                  <a:srgbClr val="77777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sz="1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Noto Sans Symbols"/>
              <a:buChar char="⚫"/>
              <a:defRPr sz="9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-815927" y="-815922"/>
            <a:ext cx="1638900" cy="1638900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EF9F3">
              <a:alpha val="32940"/>
            </a:srgbClr>
          </a:solidFill>
          <a:ln w="9525" cap="rnd" cmpd="sng">
            <a:solidFill>
              <a:srgbClr val="D1C19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68816" y="21102"/>
            <a:ext cx="1702200" cy="1702200"/>
          </a:xfrm>
          <a:prstGeom prst="ellipse">
            <a:avLst/>
          </a:prstGeom>
          <a:noFill/>
          <a:ln w="27300" cap="rnd" cmpd="sng">
            <a:solidFill>
              <a:srgbClr val="FFF5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" name="Google Shape;12;p1"/>
          <p:cNvSpPr/>
          <p:nvPr/>
        </p:nvSpPr>
        <p:spPr>
          <a:xfrm rot="2315726">
            <a:off x="182827" y="1055101"/>
            <a:ext cx="1125811" cy="1102759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EFBF4">
                  <a:alpha val="69803"/>
                </a:srgbClr>
              </a:gs>
              <a:gs pos="70000">
                <a:srgbClr val="FFFDF8">
                  <a:alpha val="54901"/>
                </a:srgbClr>
              </a:gs>
              <a:gs pos="100000">
                <a:srgbClr val="EDCF8C">
                  <a:alpha val="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rnd" cmpd="sng">
            <a:solidFill>
              <a:srgbClr val="C5B3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012873" y="-54"/>
            <a:ext cx="8131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SzPts val="1400"/>
              <a:buFont typeface="Cabin"/>
              <a:buNone/>
              <a:defRPr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body" idx="1"/>
          </p:nvPr>
        </p:nvSpPr>
        <p:spPr>
          <a:xfrm>
            <a:off x="1435608" y="1447800"/>
            <a:ext cx="74982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9116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60"/>
              <a:buFont typeface="Noto Sans Symbols"/>
              <a:buChar char="●"/>
              <a:defRPr sz="3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dt" idx="10"/>
          </p:nvPr>
        </p:nvSpPr>
        <p:spPr>
          <a:xfrm>
            <a:off x="3581400" y="6305550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7" name="Google Shape;17;p1"/>
          <p:cNvSpPr txBox="1">
            <a:spLocks noGrp="1"/>
          </p:cNvSpPr>
          <p:nvPr>
            <p:ph type="ftr" idx="11"/>
          </p:nvPr>
        </p:nvSpPr>
        <p:spPr>
          <a:xfrm>
            <a:off x="5715000" y="6305550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sldNum" idx="12"/>
          </p:nvPr>
        </p:nvSpPr>
        <p:spPr>
          <a:xfrm>
            <a:off x="8613648" y="6305550"/>
            <a:ext cx="457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ctr">
              <a:spcBef>
                <a:spcPts val="0"/>
              </a:spcBef>
              <a:buNone/>
              <a:defRPr sz="1200" b="0" i="0" u="none" strike="noStrike" cap="none">
                <a:solidFill>
                  <a:srgbClr val="B3A78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"/>
          <p:cNvSpPr/>
          <p:nvPr/>
        </p:nvSpPr>
        <p:spPr>
          <a:xfrm>
            <a:off x="1014984" y="-54"/>
            <a:ext cx="7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2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instagram.com/ciudadswcd/" TargetMode="External"/><Relationship Id="rId5" Type="http://schemas.openxmlformats.org/officeDocument/2006/relationships/hyperlink" Target="https://www.facebook.com/CiudadSoilAndWaterConservationDistrict/" TargetMode="External"/><Relationship Id="rId4" Type="http://schemas.openxmlformats.org/officeDocument/2006/relationships/hyperlink" Target="http://www.ciudadswcd.or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2304300" y="2724900"/>
            <a:ext cx="6839700" cy="4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3800"/>
              <a:t>CIUDAD SOIL AND WATER CONSERVATION DISTRICT:</a:t>
            </a:r>
            <a:endParaRPr sz="3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3800"/>
              <a:t>PARTNERS IN CONSERVATION</a:t>
            </a:r>
            <a:endParaRPr sz="3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2800"/>
              <a:t>September 2024</a:t>
            </a:r>
            <a:endParaRPr sz="2800"/>
          </a:p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3000">
              <a:solidFill>
                <a:srgbClr val="0000FF"/>
              </a:solidFill>
            </a:endParaRPr>
          </a:p>
        </p:txBody>
      </p:sp>
      <p:pic>
        <p:nvPicPr>
          <p:cNvPr id="106" name="Google Shape;10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9900" y="414725"/>
            <a:ext cx="4762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3"/>
          <p:cNvSpPr txBox="1"/>
          <p:nvPr/>
        </p:nvSpPr>
        <p:spPr>
          <a:xfrm rot="-5400000">
            <a:off x="-2299650" y="2690250"/>
            <a:ext cx="6838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2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We’re from the government,</a:t>
            </a:r>
            <a:endParaRPr sz="4200" b="1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2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and we’re here to help!</a:t>
            </a:r>
            <a:endParaRPr sz="1200" b="1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rPr>
              <a:t>Funding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10" name="Google Shape;210;p22"/>
          <p:cNvSpPr txBox="1">
            <a:spLocks noGrp="1"/>
          </p:cNvSpPr>
          <p:nvPr>
            <p:ph type="body" idx="1"/>
          </p:nvPr>
        </p:nvSpPr>
        <p:spPr>
          <a:xfrm>
            <a:off x="1435600" y="1225300"/>
            <a:ext cx="7498200" cy="54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768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/>
              <a:t>NM Legislature</a:t>
            </a:r>
            <a:endParaRPr sz="3000"/>
          </a:p>
          <a:p>
            <a:pPr marL="640080" marR="0" lvl="1" indent="-2336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○"/>
            </a:pPr>
            <a:r>
              <a:rPr lang="en-US" sz="2600"/>
              <a:t>~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$</a:t>
            </a:r>
            <a:r>
              <a:rPr lang="en-US" sz="2600"/>
              <a:t>20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,000</a:t>
            </a:r>
            <a:r>
              <a:rPr lang="en-US" sz="2600"/>
              <a:t>/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year ($70,00</a:t>
            </a:r>
            <a:r>
              <a:rPr lang="en-US" sz="2600"/>
              <a:t>0 this FY!)</a:t>
            </a:r>
            <a:endParaRPr sz="2600"/>
          </a:p>
          <a:p>
            <a:pPr marL="640080" marR="0" lvl="1" indent="-2336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/>
              <a:t>Allocated through </a:t>
            </a:r>
            <a:r>
              <a:rPr lang="en-US" sz="2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NMDA</a:t>
            </a:r>
            <a:endParaRPr sz="2600"/>
          </a:p>
          <a:p>
            <a:pPr marL="365760" marR="0" lvl="0" indent="-2768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Grants/Partnerships</a:t>
            </a:r>
            <a:endParaRPr sz="3000"/>
          </a:p>
          <a:p>
            <a:pPr marL="640080" marR="0" lvl="1" indent="-2336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Noto Sans Symbols"/>
              <a:buChar char="○"/>
            </a:pPr>
            <a:r>
              <a:rPr lang="en-US" sz="2600"/>
              <a:t>$2.5 Milliion Dollars in FY 2025</a:t>
            </a:r>
            <a:endParaRPr sz="2600"/>
          </a:p>
          <a:p>
            <a:pPr marL="640080" marR="0" lvl="1" indent="-2336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/>
              <a:t>State and federal sources</a:t>
            </a:r>
            <a:endParaRPr sz="260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marR="0" lvl="0" indent="-27686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/>
              <a:t>Intergovernmental Agreements</a:t>
            </a:r>
            <a:endParaRPr sz="3000"/>
          </a:p>
          <a:p>
            <a:pPr marL="640080" marR="0" lvl="1" indent="-2336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/>
              <a:t>$800,000 in FY 2025</a:t>
            </a:r>
            <a:endParaRPr sz="2600"/>
          </a:p>
          <a:p>
            <a:pPr marL="640080" marR="0" lvl="1" indent="-2336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/>
              <a:t>Local government partners</a:t>
            </a:r>
            <a:endParaRPr sz="2600"/>
          </a:p>
          <a:p>
            <a:pPr marL="365760" marR="0" lvl="0" indent="-27686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/>
              <a:t>Subdivision reviews</a:t>
            </a:r>
            <a:endParaRPr sz="3000"/>
          </a:p>
          <a:p>
            <a:pPr marL="640080" marR="0" lvl="1" indent="-2336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/>
              <a:t>~ $1,000/year</a:t>
            </a:r>
            <a:endParaRPr sz="2600"/>
          </a:p>
        </p:txBody>
      </p:sp>
      <p:sp>
        <p:nvSpPr>
          <p:cNvPr id="211" name="Google Shape;211;p22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Funding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12" name="Google Shape;212;p22" descr="C:\Documents and Settings\a\Local Settings\Temporary Internet Files\Content.IE5\JI36FYMK\MC900431631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800" y="5143500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 descr="Ciudad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800" cy="46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3"/>
          <p:cNvSpPr txBox="1">
            <a:spLocks noGrp="1"/>
          </p:cNvSpPr>
          <p:nvPr>
            <p:ph type="title"/>
          </p:nvPr>
        </p:nvSpPr>
        <p:spPr>
          <a:xfrm>
            <a:off x="1435600" y="274324"/>
            <a:ext cx="74982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Leveraged Revenues</a:t>
            </a:r>
            <a:endParaRPr/>
          </a:p>
        </p:txBody>
      </p:sp>
      <p:sp>
        <p:nvSpPr>
          <p:cNvPr id="220" name="Google Shape;220;p23"/>
          <p:cNvSpPr/>
          <p:nvPr/>
        </p:nvSpPr>
        <p:spPr>
          <a:xfrm rot="-5400000">
            <a:off x="-2738700" y="3195900"/>
            <a:ext cx="640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Funding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21" name="Google Shape;221;p23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3913" y="1121224"/>
            <a:ext cx="7281574" cy="543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>
            <a:spLocks noGrp="1"/>
          </p:cNvSpPr>
          <p:nvPr>
            <p:ph type="title"/>
          </p:nvPr>
        </p:nvSpPr>
        <p:spPr>
          <a:xfrm>
            <a:off x="1435600" y="274324"/>
            <a:ext cx="7498200" cy="8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Minimized Overhead</a:t>
            </a:r>
            <a:endParaRPr/>
          </a:p>
        </p:txBody>
      </p:sp>
      <p:sp>
        <p:nvSpPr>
          <p:cNvPr id="229" name="Google Shape;229;p24"/>
          <p:cNvSpPr/>
          <p:nvPr/>
        </p:nvSpPr>
        <p:spPr>
          <a:xfrm rot="-5400000">
            <a:off x="-2738700" y="3195900"/>
            <a:ext cx="640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Funding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0" name="Google Shape;230;p24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750" y="1121224"/>
            <a:ext cx="6675391" cy="543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1435600" y="274325"/>
            <a:ext cx="7293000" cy="11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Mill Levy Referendum</a:t>
            </a:r>
            <a:endParaRPr sz="4000" dirty="0"/>
          </a:p>
        </p:txBody>
      </p:sp>
      <p:sp>
        <p:nvSpPr>
          <p:cNvPr id="238" name="Google Shape;238;p25"/>
          <p:cNvSpPr/>
          <p:nvPr/>
        </p:nvSpPr>
        <p:spPr>
          <a:xfrm rot="-5400000">
            <a:off x="-2738700" y="3195900"/>
            <a:ext cx="640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Funding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9" name="Google Shape;239;p25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 txBox="1"/>
          <p:nvPr/>
        </p:nvSpPr>
        <p:spPr>
          <a:xfrm>
            <a:off x="1492200" y="1660275"/>
            <a:ext cx="7449300" cy="48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5760" lvl="0" indent="-2768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Property tax (mill levy) collection is authorized by NM Soil &amp; Water Conservation District Act</a:t>
            </a:r>
            <a:endParaRPr sz="3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lvl="0" indent="-2768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Reliable income will enable Ciudad SWCD to supplement grant funding, strengthen partnerships and expand services</a:t>
            </a:r>
            <a:endParaRPr sz="3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365760" lvl="0" indent="-2768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0"/>
              <a:buFont typeface="Noto Sans Symbols"/>
              <a:buChar char="●"/>
            </a:pPr>
            <a:r>
              <a:rPr lang="en-US" sz="3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Mill levy referendum on the November 2024 ballot</a:t>
            </a:r>
            <a:endParaRPr sz="3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40080" lvl="1" indent="-23368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Maximum additional property tax of 0.25 mill</a:t>
            </a: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40080" lvl="1" indent="-23368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Verdana"/>
              <a:buChar char="○"/>
            </a:pPr>
            <a:r>
              <a:rPr lang="en-US" sz="26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Roughly $16 per year for average homeowner</a:t>
            </a:r>
            <a:endParaRPr sz="26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Collaborations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46" name="Google Shape;246;p26"/>
          <p:cNvSpPr txBox="1">
            <a:spLocks noGrp="1"/>
          </p:cNvSpPr>
          <p:nvPr>
            <p:ph type="body" idx="1"/>
          </p:nvPr>
        </p:nvSpPr>
        <p:spPr>
          <a:xfrm>
            <a:off x="1435600" y="1252125"/>
            <a:ext cx="7022700" cy="5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Greater Rio Grande Watershed Collaborative 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Arid Low Impact Development Coalition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Tijeras Creek Watershed Collaborative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Sandia Collaborative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Urban Waters Federal Partnership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Bosque Ecosystem Monitoring Program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Bernalillo County Master Composters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Bernalillo County Master Naturalists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Children’s Water Festival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MRCOG Water Resources Board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Rio Grande Water Fund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City of Rio Rancho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ABQ Backyard Refuge</a:t>
            </a:r>
            <a:endParaRPr sz="2500"/>
          </a:p>
        </p:txBody>
      </p:sp>
      <p:sp>
        <p:nvSpPr>
          <p:cNvPr id="247" name="Google Shape;247;p26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Collaborations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48" name="Google Shape;248;p26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 descr="C:\Documents and Settings\a\Local Settings\Temporary Internet Files\Content.IE5\9SEKRNO4\MC900174351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0111" y="4386075"/>
            <a:ext cx="2530200" cy="21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Project Partners ($$$)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5" name="Google Shape;255;p27"/>
          <p:cNvSpPr txBox="1">
            <a:spLocks noGrp="1"/>
          </p:cNvSpPr>
          <p:nvPr>
            <p:ph type="body" idx="1"/>
          </p:nvPr>
        </p:nvSpPr>
        <p:spPr>
          <a:xfrm>
            <a:off x="1330450" y="1239050"/>
            <a:ext cx="7708500" cy="5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Natural Resource Conservation Service/USDA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NMEMNRD State Forestry Division/USFS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New Mexico Department of Agriculture/USDA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New Mexico Environment Department/USEPA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New Mexico Department of Outdoor Recreation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New Mexico Counties/USBLM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Middle Rio Grande Storm Team/SSCAFCA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Rocky Mountain Youth Corps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Ancestral Lands Conservation Corps</a:t>
            </a:r>
            <a:endParaRPr sz="2500"/>
          </a:p>
          <a:p>
            <a:pPr marL="365760" lvl="0" indent="-30606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City of Albuquerque Open Space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Bernalillo County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Rio Grande Return</a:t>
            </a:r>
            <a:endParaRPr sz="2500"/>
          </a:p>
          <a:p>
            <a:pPr marL="365760" marR="0" lvl="0" indent="-3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Noto Sans Symbols"/>
              <a:buChar char="●"/>
            </a:pPr>
            <a:r>
              <a:rPr lang="en-US" sz="2500"/>
              <a:t>Albuquerque Public Schools</a:t>
            </a:r>
            <a:endParaRPr sz="2500"/>
          </a:p>
        </p:txBody>
      </p:sp>
      <p:sp>
        <p:nvSpPr>
          <p:cNvPr id="256" name="Google Shape;256;p27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Partnerships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57" name="Google Shape;257;p27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 title="File:Handshake icon.svg - Wikipedia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4950" y="4876125"/>
            <a:ext cx="1981875" cy="198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Partnerships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64" name="Google Shape;264;p28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175" y="1566374"/>
            <a:ext cx="8015825" cy="358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9"/>
          <p:cNvSpPr txBox="1">
            <a:spLocks noGrp="1"/>
          </p:cNvSpPr>
          <p:nvPr>
            <p:ph type="body" idx="1"/>
          </p:nvPr>
        </p:nvSpPr>
        <p:spPr>
          <a:xfrm>
            <a:off x="1435600" y="1417650"/>
            <a:ext cx="7708500" cy="5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Resource Concerns established in Long Range Plan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RCs with recent and current projects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Natural Resources Education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Urban Agriculture and Soil Health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Wildland-Urban Interface (WUI) Wildfire Risk Reduction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Urban/WUI Watershed Health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Wildlife/Wetlands/Watershed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RCs with older projects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Water Quality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Water Availability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Liquid and Solid Waste</a:t>
            </a:r>
            <a:endParaRPr sz="2400"/>
          </a:p>
        </p:txBody>
      </p:sp>
      <p:sp>
        <p:nvSpPr>
          <p:cNvPr id="271" name="Google Shape;271;p29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Resource Concerns      Projects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72" name="Google Shape;272;p29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Resource Concerns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73" name="Google Shape;273;p29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400" y="4455250"/>
            <a:ext cx="2402600" cy="24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9"/>
          <p:cNvSpPr/>
          <p:nvPr/>
        </p:nvSpPr>
        <p:spPr>
          <a:xfrm>
            <a:off x="5985350" y="615000"/>
            <a:ext cx="614700" cy="4623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0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b="1"/>
              <a:t>Natural Resources Education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281" name="Google Shape;281;p30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82" name="Google Shape;282;p30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1097" y="1417326"/>
            <a:ext cx="3267466" cy="24506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5">
            <a:alphaModFix/>
          </a:blip>
          <a:srcRect b="35554"/>
          <a:stretch/>
        </p:blipFill>
        <p:spPr>
          <a:xfrm>
            <a:off x="5412625" y="1223398"/>
            <a:ext cx="2888925" cy="3309924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8600" y="3689128"/>
            <a:ext cx="3910077" cy="2199421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03640" y="4739672"/>
            <a:ext cx="2597903" cy="1948428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Natural Resources Education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92" name="Google Shape;292;p31"/>
          <p:cNvSpPr txBox="1">
            <a:spLocks noGrp="1"/>
          </p:cNvSpPr>
          <p:nvPr>
            <p:ph type="body" idx="1"/>
          </p:nvPr>
        </p:nvSpPr>
        <p:spPr>
          <a:xfrm>
            <a:off x="1435600" y="1207000"/>
            <a:ext cx="7708500" cy="5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New Mexico Counties</a:t>
            </a:r>
            <a:endParaRPr sz="2400"/>
          </a:p>
          <a:p>
            <a:pPr marL="51435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Rural Communities Wildfire Risk </a:t>
            </a:r>
            <a:r>
              <a:rPr lang="en-US" i="1"/>
              <a:t>grant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Defensible space education for land owners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Community chipper days</a:t>
            </a:r>
            <a:endParaRPr sz="2400"/>
          </a:p>
          <a:p>
            <a:pPr marL="365760" marR="0" lvl="0" indent="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365760" marR="0" lvl="0" indent="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36576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31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94" name="Google Shape;294;p31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000" y="3598950"/>
            <a:ext cx="3532551" cy="293912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6" name="Google Shape;296;p31"/>
          <p:cNvPicPr preferRelativeResize="0"/>
          <p:nvPr/>
        </p:nvPicPr>
        <p:blipFill rotWithShape="1">
          <a:blip r:embed="rId5">
            <a:alphaModFix/>
          </a:blip>
          <a:srcRect l="9682"/>
          <a:stretch/>
        </p:blipFill>
        <p:spPr>
          <a:xfrm>
            <a:off x="4817500" y="4323800"/>
            <a:ext cx="4221250" cy="221427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7" name="Google Shape;29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7075" y="2526174"/>
            <a:ext cx="1941924" cy="169267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03000" sy="103000" algn="ctr" rotWithShape="0">
              <a:srgbClr val="000000">
                <a:alpha val="84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1435600" y="1298450"/>
            <a:ext cx="7498200" cy="5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8"/>
              <a:buFont typeface="Noto Sans Symbols"/>
              <a:buChar char="●"/>
            </a:pPr>
            <a:r>
              <a:rPr lang="en-US" sz="2590" b="1"/>
              <a:t>Middle Rio Grande Conservancy District</a:t>
            </a:r>
            <a:endParaRPr sz="2590" b="1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Created in 1923 by the federal government</a:t>
            </a:r>
            <a:endParaRPr sz="2590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Initial purpose: Drain the middle valley and prevent flooding</a:t>
            </a:r>
            <a:endParaRPr sz="2590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Current purposes: Irrigation management (Bernalillo to San Marcial) and flood control</a:t>
            </a:r>
            <a:br>
              <a:rPr lang="en-US" sz="2590"/>
            </a:br>
            <a:endParaRPr sz="2590"/>
          </a:p>
          <a:p>
            <a:pPr marL="365760" marR="0" lvl="0" indent="-30365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Noto Sans Symbols"/>
              <a:buChar char="●"/>
            </a:pPr>
            <a:r>
              <a:rPr lang="en-US" sz="2590" b="1"/>
              <a:t>Ciudad Soil and Water Conservation District</a:t>
            </a:r>
            <a:endParaRPr sz="2590" b="1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Formed in 1944 by a referendum of landowners under the NM Soil and Water Conservation District Act (Special District)</a:t>
            </a:r>
            <a:endParaRPr sz="2590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Initial purpose: Help farmers recover from and prevent another Dust Bowl</a:t>
            </a:r>
            <a:endParaRPr sz="2590"/>
          </a:p>
          <a:p>
            <a:pPr marL="640080" marR="0" lvl="1" indent="-2330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Current purposes: Natural resource conservation education, demonstration and implementation</a:t>
            </a:r>
            <a:endParaRPr sz="2590"/>
          </a:p>
        </p:txBody>
      </p:sp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We’re not MRGCD!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4" name="Google Shape;114;p14"/>
          <p:cNvSpPr/>
          <p:nvPr/>
        </p:nvSpPr>
        <p:spPr>
          <a:xfrm rot="-5400000">
            <a:off x="-2728800" y="3205800"/>
            <a:ext cx="638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15" name="Google Shape;115;p14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 txBox="1">
            <a:spLocks noGrp="1"/>
          </p:cNvSpPr>
          <p:nvPr>
            <p:ph type="body" idx="1"/>
          </p:nvPr>
        </p:nvSpPr>
        <p:spPr>
          <a:xfrm>
            <a:off x="1435600" y="1188725"/>
            <a:ext cx="7708500" cy="5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Middle Rio Grande Stormwater Quality Team/SSCAFCA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Memorandum of Agreement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RiverXchange 5th-grade water resources education (1000 Students)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Arroyo Classroom 3rd-grade arroyo safety and wildlife habitat (700 Students)</a:t>
            </a:r>
            <a:endParaRPr sz="2400"/>
          </a:p>
          <a:p>
            <a:pPr marL="36576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32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Natural Resources Education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04" name="Google Shape;304;p32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05" name="Google Shape;305;p32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450" y="3440950"/>
            <a:ext cx="2395175" cy="3189399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7" name="Google Shape;307;p32"/>
          <p:cNvPicPr preferRelativeResize="0"/>
          <p:nvPr/>
        </p:nvPicPr>
        <p:blipFill rotWithShape="1">
          <a:blip r:embed="rId5">
            <a:alphaModFix/>
          </a:blip>
          <a:srcRect t="30417" r="13830" b="12599"/>
          <a:stretch/>
        </p:blipFill>
        <p:spPr>
          <a:xfrm>
            <a:off x="1364200" y="3744275"/>
            <a:ext cx="4323226" cy="231257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 txBox="1">
            <a:spLocks noGrp="1"/>
          </p:cNvSpPr>
          <p:nvPr>
            <p:ph type="body" idx="1"/>
          </p:nvPr>
        </p:nvSpPr>
        <p:spPr>
          <a:xfrm>
            <a:off x="1435600" y="1188725"/>
            <a:ext cx="7708500" cy="5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40"/>
              <a:buFont typeface="Noto Sans Symbols"/>
              <a:buChar char="●"/>
            </a:pPr>
            <a:r>
              <a:rPr lang="en-US" sz="2600"/>
              <a:t>Southern Sandoval County Arroyo Flood Control</a:t>
            </a:r>
            <a:endParaRPr sz="2600"/>
          </a:p>
          <a:p>
            <a:pPr marL="51435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Memorandum of Agreement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Watershed Stewards seniors’ education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Collaboration with the Friends of Valle de Oro Backyard Refuge Program</a:t>
            </a:r>
            <a:endParaRPr sz="2400"/>
          </a:p>
          <a:p>
            <a:pPr marL="36576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33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Natural Resources Education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14" name="Google Shape;314;p33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15" name="Google Shape;315;p33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2650" y="3454478"/>
            <a:ext cx="3749775" cy="2812324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33"/>
          <p:cNvPicPr preferRelativeResize="0"/>
          <p:nvPr/>
        </p:nvPicPr>
        <p:blipFill rotWithShape="1">
          <a:blip r:embed="rId5">
            <a:alphaModFix/>
          </a:blip>
          <a:srcRect t="18621" b="6471"/>
          <a:stretch/>
        </p:blipFill>
        <p:spPr>
          <a:xfrm>
            <a:off x="5972250" y="3030250"/>
            <a:ext cx="2430351" cy="3236552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>
            <a:spLocks noGrp="1"/>
          </p:cNvSpPr>
          <p:nvPr>
            <p:ph type="body" idx="1"/>
          </p:nvPr>
        </p:nvSpPr>
        <p:spPr>
          <a:xfrm>
            <a:off x="1435600" y="1188725"/>
            <a:ext cx="7708500" cy="5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5145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40"/>
              <a:buFont typeface="Noto Sans Symbols"/>
              <a:buChar char="●"/>
            </a:pPr>
            <a:r>
              <a:rPr lang="en-US" sz="2600"/>
              <a:t>Bernalillo County</a:t>
            </a:r>
            <a:endParaRPr sz="2600"/>
          </a:p>
          <a:p>
            <a:pPr marL="51435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Intergovernmental Agreements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Natural Resource Services: Residential Rainwater Harvesting Installation Program Pilot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○"/>
            </a:pPr>
            <a:r>
              <a:rPr lang="en-US" sz="2400"/>
              <a:t>Open Space: Master Naturalists Program</a:t>
            </a:r>
            <a:endParaRPr sz="2400"/>
          </a:p>
        </p:txBody>
      </p:sp>
      <p:sp>
        <p:nvSpPr>
          <p:cNvPr id="323" name="Google Shape;323;p34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Natural Resources Education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24" name="Google Shape;324;p34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25" name="Google Shape;325;p34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9725" y="3502624"/>
            <a:ext cx="3890874" cy="28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 rotWithShape="1">
          <a:blip r:embed="rId5">
            <a:alphaModFix/>
          </a:blip>
          <a:srcRect t="16394"/>
          <a:stretch/>
        </p:blipFill>
        <p:spPr>
          <a:xfrm>
            <a:off x="5701600" y="3339300"/>
            <a:ext cx="2845825" cy="333557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5"/>
          <p:cNvSpPr txBox="1">
            <a:spLocks noGrp="1"/>
          </p:cNvSpPr>
          <p:nvPr>
            <p:ph type="title"/>
          </p:nvPr>
        </p:nvSpPr>
        <p:spPr>
          <a:xfrm>
            <a:off x="1259675" y="274325"/>
            <a:ext cx="767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b="1"/>
              <a:t>Urban Agriculture &amp; Soil Health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333" name="Google Shape;333;p35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34" name="Google Shape;334;p35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141" y="1417326"/>
            <a:ext cx="3000207" cy="2250152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475" y="2121551"/>
            <a:ext cx="3486576" cy="2614908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6">
            <a:alphaModFix/>
          </a:blip>
          <a:srcRect t="19639"/>
          <a:stretch/>
        </p:blipFill>
        <p:spPr>
          <a:xfrm>
            <a:off x="1797150" y="4393200"/>
            <a:ext cx="3618324" cy="218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6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Urban Agriculture &amp; Soil Health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43" name="Google Shape;343;p36"/>
          <p:cNvSpPr txBox="1">
            <a:spLocks noGrp="1"/>
          </p:cNvSpPr>
          <p:nvPr>
            <p:ph type="body" idx="1"/>
          </p:nvPr>
        </p:nvSpPr>
        <p:spPr>
          <a:xfrm>
            <a:off x="1435600" y="1188725"/>
            <a:ext cx="7708500" cy="5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Natural Resource Conservation Service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Conservation Outreach grant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Apprentice Technical Assessors training/deployment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SSCAFCA match to support &gt;100 soil samples</a:t>
            </a:r>
            <a:endParaRPr sz="2400"/>
          </a:p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Bernalillo County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Intergovernmental Agreement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Grow the Growers urban ag training and internships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Rio Grande High School agricultural internships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Conservation Easements support (with RGALT)</a:t>
            </a:r>
            <a:endParaRPr sz="2400"/>
          </a:p>
        </p:txBody>
      </p:sp>
      <p:sp>
        <p:nvSpPr>
          <p:cNvPr id="344" name="Google Shape;344;p36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45" name="Google Shape;345;p36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4125" y="4636000"/>
            <a:ext cx="2709675" cy="20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8925" y="4635989"/>
            <a:ext cx="2709673" cy="2032262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Urban Agriculture &amp; Soil Health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53" name="Google Shape;353;p37"/>
          <p:cNvSpPr txBox="1">
            <a:spLocks noGrp="1"/>
          </p:cNvSpPr>
          <p:nvPr>
            <p:ph type="body" idx="1"/>
          </p:nvPr>
        </p:nvSpPr>
        <p:spPr>
          <a:xfrm>
            <a:off x="1435600" y="1207000"/>
            <a:ext cx="7708500" cy="5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New Mexico Department of Agriculture</a:t>
            </a:r>
            <a:endParaRPr sz="2400"/>
          </a:p>
          <a:p>
            <a:pPr marL="51435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Healthy Soil P</a:t>
            </a:r>
            <a:r>
              <a:rPr lang="en-US" i="1"/>
              <a:t>rogram grants</a:t>
            </a:r>
            <a:endParaRPr sz="2400" i="1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Candelaria Nature Preserve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Gutierrez-Hubbell farm (Grow the Growers)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23 independent, sponsored healthy</a:t>
            </a:r>
            <a:br>
              <a:rPr lang="en-US" sz="2400"/>
            </a:br>
            <a:r>
              <a:rPr lang="en-US" sz="2400"/>
              <a:t>soil projects (2020-2024)</a:t>
            </a:r>
            <a:endParaRPr sz="2400"/>
          </a:p>
        </p:txBody>
      </p:sp>
      <p:sp>
        <p:nvSpPr>
          <p:cNvPr id="354" name="Google Shape;354;p37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55" name="Google Shape;355;p37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5600" y="3786575"/>
            <a:ext cx="3206175" cy="2404604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5350" y="3786557"/>
            <a:ext cx="3206175" cy="2404642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Urban Agriculture &amp; Soil Health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63" name="Google Shape;363;p38"/>
          <p:cNvSpPr txBox="1">
            <a:spLocks noGrp="1"/>
          </p:cNvSpPr>
          <p:nvPr>
            <p:ph type="body" idx="1"/>
          </p:nvPr>
        </p:nvSpPr>
        <p:spPr>
          <a:xfrm>
            <a:off x="1435600" y="1207000"/>
            <a:ext cx="7708500" cy="56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US Department of Agriculture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Composting and Food Waste Reduction Grant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Collaboration with Martineztown NA and Indigenous Food Hub to establish community composting sites</a:t>
            </a:r>
            <a:endParaRPr i="1"/>
          </a:p>
          <a:p>
            <a:pPr marL="365760" lvl="0" indent="-24510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Noto Sans Symbols"/>
              <a:buChar char="●"/>
            </a:pPr>
            <a:r>
              <a:rPr lang="en-US" sz="2500"/>
              <a:t>US Environmental Protection Agency</a:t>
            </a:r>
            <a:endParaRPr sz="2500"/>
          </a:p>
          <a:p>
            <a:pPr marL="514350" marR="0" lvl="2" indent="-2381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Recycling Education and Outreach Grant</a:t>
            </a:r>
            <a:endParaRPr i="1"/>
          </a:p>
          <a:p>
            <a:pPr marL="640080" marR="0" lvl="1" indent="-2209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400"/>
              <a:t>Collaboration with Polk Middle School and Agriculture Magnet School Cluster in the South Valley</a:t>
            </a:r>
            <a:endParaRPr sz="2400"/>
          </a:p>
          <a:p>
            <a:pPr marL="640080" marR="0" lvl="1" indent="-2209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○"/>
            </a:pPr>
            <a:r>
              <a:rPr lang="en-US" sz="2400"/>
              <a:t>Goal: Develop composting practices, curriculum, and outreach materials with teachers and students to reduce and divert food waste</a:t>
            </a:r>
            <a:endParaRPr sz="2400"/>
          </a:p>
          <a:p>
            <a:pPr marL="365760" marR="0" lvl="0" indent="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increase sustainability</a:t>
            </a:r>
            <a:endParaRPr sz="2400"/>
          </a:p>
          <a:p>
            <a:pPr marL="365760" marR="0" lvl="0" indent="2743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practices in APS </a:t>
            </a:r>
            <a:endParaRPr sz="2400"/>
          </a:p>
        </p:txBody>
      </p:sp>
      <p:sp>
        <p:nvSpPr>
          <p:cNvPr id="364" name="Google Shape;364;p38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65" name="Google Shape;365;p38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8"/>
          <p:cNvPicPr preferRelativeResize="0"/>
          <p:nvPr/>
        </p:nvPicPr>
        <p:blipFill rotWithShape="1">
          <a:blip r:embed="rId4">
            <a:alphaModFix/>
          </a:blip>
          <a:srcRect t="19639"/>
          <a:stretch/>
        </p:blipFill>
        <p:spPr>
          <a:xfrm>
            <a:off x="5968675" y="5017925"/>
            <a:ext cx="2799626" cy="168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b="1"/>
              <a:t>WUI Wildfire Risk Reduction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372" name="Google Shape;372;p39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73" name="Google Shape;373;p39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 descr="C:\Documents and Settings\a\Local Settings\Temporary Internet Files\Content.IE5\3YTHRZ44\MM900236357[1]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1772" y="4616950"/>
            <a:ext cx="1477800" cy="20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5825" y="4262261"/>
            <a:ext cx="4027350" cy="225247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8100" y="1338082"/>
            <a:ext cx="3736050" cy="280951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77" name="Google Shape;37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35600" y="2641982"/>
            <a:ext cx="3661600" cy="207234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8" name="Google Shape;378;p39"/>
          <p:cNvSpPr txBox="1"/>
          <p:nvPr/>
        </p:nvSpPr>
        <p:spPr>
          <a:xfrm>
            <a:off x="1498400" y="1338075"/>
            <a:ext cx="3311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Cabin"/>
                <a:ea typeface="Cabin"/>
                <a:cs typeface="Cabin"/>
                <a:sym typeface="Cabin"/>
              </a:rPr>
              <a:t>Loma Ponderosa Open Space Trust Land Property thinning project (Albuquerque Open Space)</a:t>
            </a:r>
            <a:endParaRPr sz="1600"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>
            <a:spLocks noGrp="1"/>
          </p:cNvSpPr>
          <p:nvPr>
            <p:ph type="body" idx="1"/>
          </p:nvPr>
        </p:nvSpPr>
        <p:spPr>
          <a:xfrm>
            <a:off x="1435600" y="1280150"/>
            <a:ext cx="7708500" cy="5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NMEMNRD State Forestry Division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Non-Federal Lands </a:t>
            </a:r>
            <a:r>
              <a:rPr lang="en-US" i="1"/>
              <a:t>grant</a:t>
            </a:r>
            <a:endParaRPr sz="2400" i="1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WUI Hazardous Fuels </a:t>
            </a:r>
            <a:r>
              <a:rPr lang="en-US" i="1"/>
              <a:t>grant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East Mountain Community Wildfire Protection Plan (Updated 2015; informed 2022 BernCo CWPP))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Land owner cost-share thinning program (&gt;20 years)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Fuels reduction on public open space properties</a:t>
            </a:r>
            <a:br>
              <a:rPr lang="en-US" sz="2400"/>
            </a:br>
            <a:r>
              <a:rPr lang="en-US" sz="2400"/>
              <a:t>&gt; Bernalillo County: Sedillo Hill, Carlito Springs</a:t>
            </a:r>
            <a:br>
              <a:rPr lang="en-US" sz="2400"/>
            </a:br>
            <a:r>
              <a:rPr lang="en-US" sz="2400"/>
              <a:t>&gt; City of Albuquerque: Loma Ponderosa, Juan Tomas,</a:t>
            </a:r>
            <a:br>
              <a:rPr lang="en-US" sz="2400"/>
            </a:br>
            <a:r>
              <a:rPr lang="en-US" sz="2400"/>
              <a:t>   Milne-Gutierrez </a:t>
            </a:r>
            <a:endParaRPr sz="2400"/>
          </a:p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New Mexico Counties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Rural Communities Wildfire Risk </a:t>
            </a:r>
            <a:r>
              <a:rPr lang="en-US" i="1"/>
              <a:t>grant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Green Waste Days collaboration with BernCo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Land owner cost-share thinning</a:t>
            </a:r>
            <a:endParaRPr sz="2400"/>
          </a:p>
        </p:txBody>
      </p:sp>
      <p:sp>
        <p:nvSpPr>
          <p:cNvPr id="384" name="Google Shape;384;p40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WUI Wildfire Risk Reduction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385" name="Google Shape;385;p40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86" name="Google Shape;386;p40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 descr="C:\Documents and Settings\a\Local Settings\Temporary Internet Files\Content.IE5\3YTHRZ44\MM900236357[1]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1772" y="4616950"/>
            <a:ext cx="1477800" cy="20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1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b="1"/>
              <a:t>WUI &amp; Urban Runoff Control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393" name="Google Shape;393;p41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394" name="Google Shape;394;p41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598" y="1596900"/>
            <a:ext cx="3550449" cy="236812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6" name="Google Shape;396;p41" title="Free Images : sky, cityscape, night, thunder, urban area, city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6025" y="3688800"/>
            <a:ext cx="3886060" cy="2588176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7" name="Google Shape;397;p41" title="Towerside Main Stormwater Basin | Mississippi Watershed Management ...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98247" y="1998345"/>
            <a:ext cx="2948580" cy="196668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/>
          <p:nvPr/>
        </p:nvSpPr>
        <p:spPr>
          <a:xfrm rot="-5400000">
            <a:off x="-2728800" y="3205800"/>
            <a:ext cx="638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21" name="Google Shape;121;p15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8775" y="258350"/>
            <a:ext cx="4709526" cy="634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/>
          <p:nvPr/>
        </p:nvSpPr>
        <p:spPr>
          <a:xfrm>
            <a:off x="5193400" y="2387650"/>
            <a:ext cx="923400" cy="6099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1232050" y="852950"/>
            <a:ext cx="2412000" cy="5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We’re one of 47 SWCDs statewide, but nearly half of the population resides within our District boundaries</a:t>
            </a:r>
            <a:endParaRPr sz="3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25" name="Google Shape;125;p15"/>
          <p:cNvCxnSpPr>
            <a:stCxn id="124" idx="3"/>
            <a:endCxn id="123" idx="2"/>
          </p:cNvCxnSpPr>
          <p:nvPr/>
        </p:nvCxnSpPr>
        <p:spPr>
          <a:xfrm rot="10800000" flipH="1">
            <a:off x="3644050" y="2692700"/>
            <a:ext cx="1549500" cy="689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WUI &amp; Urban Runoff Control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03" name="Google Shape;403;p42"/>
          <p:cNvSpPr txBox="1">
            <a:spLocks noGrp="1"/>
          </p:cNvSpPr>
          <p:nvPr>
            <p:ph type="body" idx="1"/>
          </p:nvPr>
        </p:nvSpPr>
        <p:spPr>
          <a:xfrm>
            <a:off x="1435600" y="1280150"/>
            <a:ext cx="7708500" cy="5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New Mexico Environment Department/USEPA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CWA 319(h) grants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Tijeras Creek Remediation Project (2003)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Tijeras Creek Watershed Restoration Strategy (2004)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Septic system info brochure series (2017)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Upper Tijeras Creek Watershed-Based Plan with BernCo and CABQ (2021, EPA approved!)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■"/>
            </a:pPr>
            <a:r>
              <a:rPr lang="en-US" sz="2400" i="1"/>
              <a:t>CWA 604(b) grants</a:t>
            </a:r>
            <a:endParaRPr sz="2400"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Watershed-Based MS4 permit negotiations and resource allocation model (2009-2011)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 i="1"/>
              <a:t>E. coli </a:t>
            </a:r>
            <a:r>
              <a:rPr lang="en-US" sz="2400"/>
              <a:t>survival/reproduction in Rio Grande</a:t>
            </a:r>
            <a:br>
              <a:rPr lang="en-US" sz="2400"/>
            </a:br>
            <a:r>
              <a:rPr lang="en-US" sz="2400"/>
              <a:t>sediments (2018, AMAFCA collaboration)</a:t>
            </a:r>
            <a:endParaRPr sz="2400"/>
          </a:p>
        </p:txBody>
      </p:sp>
      <p:sp>
        <p:nvSpPr>
          <p:cNvPr id="404" name="Google Shape;404;p42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05" name="Google Shape;405;p42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2" descr="C:\Documents and Settings\a\Local Settings\Temporary Internet Files\Content.IE5\XG1WM423\MC900014538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3300" y="5157225"/>
            <a:ext cx="1770900" cy="1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WUI &amp; Urban Runoff Control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12" name="Google Shape;412;p43"/>
          <p:cNvSpPr txBox="1">
            <a:spLocks noGrp="1"/>
          </p:cNvSpPr>
          <p:nvPr>
            <p:ph type="body" idx="1"/>
          </p:nvPr>
        </p:nvSpPr>
        <p:spPr>
          <a:xfrm>
            <a:off x="1435600" y="1243575"/>
            <a:ext cx="7708500" cy="56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NM Department of Agriculture/Bernalillo County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Water Quality &amp; Conservation </a:t>
            </a:r>
            <a:r>
              <a:rPr lang="en-US" i="1"/>
              <a:t>grant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TCRP Phase II repair and expansion (2013)</a:t>
            </a:r>
            <a:endParaRPr i="1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WQ&amp;C grant/Alliance for Water Efficiency Learning Landscapes grant </a:t>
            </a:r>
            <a:r>
              <a:rPr lang="en-US"/>
              <a:t>(BernCo collaboration)</a:t>
            </a:r>
            <a:endParaRPr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Residential Rainwater Harvesting Ambassadors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Distributed urban green stormwater infrastructure</a:t>
            </a:r>
            <a:endParaRPr sz="2400"/>
          </a:p>
        </p:txBody>
      </p:sp>
      <p:sp>
        <p:nvSpPr>
          <p:cNvPr id="413" name="Google Shape;413;p43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14" name="Google Shape;414;p43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3" descr="C:\Documents and Settings\a\Local Settings\Temporary Internet Files\Content.IE5\XG1WM423\MC900014538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3300" y="5157225"/>
            <a:ext cx="1770900" cy="17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8598" y="4311525"/>
            <a:ext cx="3550449" cy="2368125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"/>
          <p:cNvSpPr txBox="1">
            <a:spLocks noGrp="1"/>
          </p:cNvSpPr>
          <p:nvPr>
            <p:ph type="title"/>
          </p:nvPr>
        </p:nvSpPr>
        <p:spPr>
          <a:xfrm>
            <a:off x="1240375" y="274325"/>
            <a:ext cx="7693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Wildlife/Wetlands/Watersheds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422" name="Google Shape;422;p44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23" name="Google Shape;423;p44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0375" y="2346823"/>
            <a:ext cx="3532800" cy="1991976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5" name="Google Shape;42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0500" y="4714400"/>
            <a:ext cx="2143600" cy="21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0375" y="1555710"/>
            <a:ext cx="2695081" cy="64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79701" y="1555699"/>
            <a:ext cx="3690600" cy="27681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5400000">
            <a:off x="1186788" y="4345575"/>
            <a:ext cx="2578500" cy="19338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3790350" y="4023376"/>
            <a:ext cx="1933800" cy="25782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Wildlife/Wetlands/Watersheds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35" name="Google Shape;435;p45"/>
          <p:cNvSpPr txBox="1">
            <a:spLocks noGrp="1"/>
          </p:cNvSpPr>
          <p:nvPr>
            <p:ph type="body" idx="1"/>
          </p:nvPr>
        </p:nvSpPr>
        <p:spPr>
          <a:xfrm>
            <a:off x="1435600" y="1280150"/>
            <a:ext cx="7708500" cy="55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New Mexico Environment Department/USEPA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NMED </a:t>
            </a:r>
            <a:r>
              <a:rPr lang="en-US" sz="2400" i="1"/>
              <a:t>River Stewards </a:t>
            </a:r>
            <a:r>
              <a:rPr lang="en-US" i="1"/>
              <a:t>grant</a:t>
            </a:r>
            <a:endParaRPr i="1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SWCC Special Appropriation Grant</a:t>
            </a:r>
            <a:endParaRPr i="1"/>
          </a:p>
          <a:p>
            <a:pPr marL="628650" lvl="1" indent="-2381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Bernalillo County collaboration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12-acre parcel regrading &amp; Tijeras Creek realignment 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Invasive species removal, native species plantings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Vegetation transects before and after</a:t>
            </a:r>
            <a:endParaRPr sz="2400"/>
          </a:p>
        </p:txBody>
      </p:sp>
      <p:sp>
        <p:nvSpPr>
          <p:cNvPr id="436" name="Google Shape;436;p45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37" name="Google Shape;437;p45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 descr="C:\Documents and Settings\a\Local Settings\Temporary Internet Files\Content.IE5\XG1WM423\MC900014538[1].wm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83300" y="5157225"/>
            <a:ext cx="1770900" cy="17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 rotWithShape="1">
          <a:blip r:embed="rId5">
            <a:alphaModFix/>
          </a:blip>
          <a:srcRect t="5740"/>
          <a:stretch/>
        </p:blipFill>
        <p:spPr>
          <a:xfrm>
            <a:off x="3462975" y="3947425"/>
            <a:ext cx="3290225" cy="267622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700" y="4419600"/>
            <a:ext cx="2438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Wildlife/Wetlands/Watersheds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body" idx="1"/>
          </p:nvPr>
        </p:nvSpPr>
        <p:spPr>
          <a:xfrm>
            <a:off x="1330450" y="1203350"/>
            <a:ext cx="7708500" cy="5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NMEMNRD Forestry Division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Landscape Scale Restoration grant  (pending)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Targeted floodplain restoration along 7 miles of Tijeras Creek</a:t>
            </a:r>
            <a:endParaRPr sz="2400"/>
          </a:p>
          <a:p>
            <a:pPr marL="365760" lvl="0" indent="-28956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●"/>
            </a:pPr>
            <a:r>
              <a:rPr lang="en-US" sz="2400"/>
              <a:t>NM Department of Outdoor Recreation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sz="2400" i="1"/>
              <a:t>Trails+</a:t>
            </a:r>
            <a:r>
              <a:rPr lang="en-US" sz="2400"/>
              <a:t> grant</a:t>
            </a:r>
            <a:endParaRPr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GEM Inclusive Sensory Trail, an ADA+ trail at Tijeras Biozone Education Center</a:t>
            </a:r>
            <a:endParaRPr sz="2400"/>
          </a:p>
          <a:p>
            <a:pPr marL="365760" lvl="0" indent="-299719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NM Department of Agriculture &amp; City of Albuquerque</a:t>
            </a:r>
            <a:endParaRPr sz="2400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Water Quality &amp; Conservation grant </a:t>
            </a:r>
            <a:endParaRPr i="1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Healthy Soil grant</a:t>
            </a:r>
            <a:endParaRPr i="1"/>
          </a:p>
          <a:p>
            <a:pPr marL="457200" lvl="2" indent="-238125" algn="l" rtl="0"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-US" i="1"/>
              <a:t>Joint Powers/Lease Agreement</a:t>
            </a:r>
            <a:endParaRPr i="1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Candelaria Nature Preserve conversion</a:t>
            </a:r>
            <a:br>
              <a:rPr lang="en-US" sz="2400"/>
            </a:br>
            <a:r>
              <a:rPr lang="en-US" sz="2400"/>
              <a:t> ~60 acres to wildlife grains and habitat</a:t>
            </a:r>
            <a:endParaRPr sz="2400"/>
          </a:p>
          <a:p>
            <a:pPr marL="640080" lvl="1" indent="-2463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Collaboration with Rio Grande Return</a:t>
            </a:r>
            <a:endParaRPr sz="2400"/>
          </a:p>
        </p:txBody>
      </p:sp>
      <p:sp>
        <p:nvSpPr>
          <p:cNvPr id="447" name="Google Shape;447;p46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Project Areas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48" name="Google Shape;448;p46" descr="Ciudad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7"/>
          <p:cNvSpPr txBox="1">
            <a:spLocks noGrp="1"/>
          </p:cNvSpPr>
          <p:nvPr>
            <p:ph type="title"/>
          </p:nvPr>
        </p:nvSpPr>
        <p:spPr>
          <a:xfrm>
            <a:off x="1317358" y="343863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… and there’s more!</a:t>
            </a:r>
            <a:endParaRPr sz="4300" b="1" i="0" u="none" strike="noStrike" cap="none">
              <a:solidFill>
                <a:srgbClr val="562214"/>
              </a:solidFill>
            </a:endParaRPr>
          </a:p>
        </p:txBody>
      </p:sp>
      <p:sp>
        <p:nvSpPr>
          <p:cNvPr id="454" name="Google Shape;454;p47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More Information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5" name="Google Shape;455;p47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7"/>
          <p:cNvSpPr txBox="1"/>
          <p:nvPr/>
        </p:nvSpPr>
        <p:spPr>
          <a:xfrm>
            <a:off x="1317350" y="1677175"/>
            <a:ext cx="7146300" cy="18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Font typeface="Cabin"/>
              <a:buChar char="★"/>
            </a:pPr>
            <a:r>
              <a:rPr lang="en-US" sz="3500" i="1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4"/>
              </a:rPr>
              <a:t>www.CiudadSWCD.org</a:t>
            </a:r>
            <a:endParaRPr sz="3500" i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Font typeface="Cabin"/>
              <a:buChar char="★"/>
            </a:pPr>
            <a:r>
              <a:rPr lang="en-US" sz="3500" i="1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5"/>
              </a:rPr>
              <a:t>www.facebook.com/CiudadSoilAndWaterConservationDistrict/</a:t>
            </a:r>
            <a:endParaRPr sz="3500" i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bin"/>
              <a:buChar char="★"/>
            </a:pPr>
            <a:r>
              <a:rPr lang="en-US" sz="3500" i="1" u="sng">
                <a:solidFill>
                  <a:schemeClr val="hlink"/>
                </a:solidFill>
                <a:latin typeface="Cabin"/>
                <a:ea typeface="Cabin"/>
                <a:cs typeface="Cabin"/>
                <a:sym typeface="Cabin"/>
                <a:hlinkClick r:id="rId6"/>
              </a:rPr>
              <a:t>www.instagram.com/ciudadswcd/</a:t>
            </a:r>
            <a:endParaRPr sz="3500" i="1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457" name="Google Shape;45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19400" y="4450950"/>
            <a:ext cx="47625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8"/>
          <p:cNvSpPr txBox="1">
            <a:spLocks noGrp="1"/>
          </p:cNvSpPr>
          <p:nvPr>
            <p:ph type="title"/>
          </p:nvPr>
        </p:nvSpPr>
        <p:spPr>
          <a:xfrm>
            <a:off x="2304300" y="2724900"/>
            <a:ext cx="6839700" cy="4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3800"/>
              <a:t>CIUDAD SOIL AND WATER CONSERVATION DISTRICT:</a:t>
            </a:r>
            <a:endParaRPr sz="3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3800"/>
              <a:t>PARTNERS IN CONSERVATION</a:t>
            </a:r>
            <a:endParaRPr sz="3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2800"/>
              <a:t>September 2024</a:t>
            </a: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2800"/>
          </a:p>
          <a:p>
            <a:pPr marL="0" marR="0" lvl="0" indent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/>
          </a:p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endParaRPr sz="3000">
              <a:solidFill>
                <a:srgbClr val="0000FF"/>
              </a:solidFill>
            </a:endParaRPr>
          </a:p>
        </p:txBody>
      </p:sp>
      <p:pic>
        <p:nvPicPr>
          <p:cNvPr id="464" name="Google Shape;4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9900" y="414725"/>
            <a:ext cx="47625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8"/>
          <p:cNvSpPr txBox="1"/>
          <p:nvPr/>
        </p:nvSpPr>
        <p:spPr>
          <a:xfrm rot="-5400000">
            <a:off x="-2299650" y="2690250"/>
            <a:ext cx="6838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2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We’re from the government. How can we help you?</a:t>
            </a:r>
            <a:endParaRPr sz="1200" b="1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1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rPr>
              <a:t>Ciudad SWCD Boundaries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1" name="Google Shape;1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143000"/>
            <a:ext cx="6597563" cy="5099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 rot="-5400000">
            <a:off x="-2707500" y="3227100"/>
            <a:ext cx="6338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i="0" u="none" strike="noStrike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3" name="Google Shape;133;p16" descr="Ciudad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800" cy="46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1435608" y="274320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rPr>
              <a:t>Ciudad SWCD Constituencies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143000"/>
            <a:ext cx="6597600" cy="509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/>
        </p:nvSpPr>
        <p:spPr>
          <a:xfrm>
            <a:off x="7010400" y="4724400"/>
            <a:ext cx="19050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East Mountains: Semi-rural, </a:t>
            </a: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forest</a:t>
            </a:r>
            <a:endParaRPr/>
          </a:p>
        </p:txBody>
      </p:sp>
      <p:sp>
        <p:nvSpPr>
          <p:cNvPr id="141" name="Google Shape;141;p17"/>
          <p:cNvSpPr txBox="1"/>
          <p:nvPr/>
        </p:nvSpPr>
        <p:spPr>
          <a:xfrm>
            <a:off x="1219200" y="53340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South Valley: Semi-rural, ag</a:t>
            </a:r>
            <a:endParaRPr/>
          </a:p>
        </p:txBody>
      </p:sp>
      <p:sp>
        <p:nvSpPr>
          <p:cNvPr id="142" name="Google Shape;142;p17"/>
          <p:cNvSpPr txBox="1"/>
          <p:nvPr/>
        </p:nvSpPr>
        <p:spPr>
          <a:xfrm>
            <a:off x="7010400" y="3657600"/>
            <a:ext cx="19050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City of Albuquerque: Urban, non-ag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1219200" y="26670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City of Rio Rancho: Urban, non-ag</a:t>
            </a:r>
            <a:endParaRPr/>
          </a:p>
        </p:txBody>
      </p:sp>
      <p:sp>
        <p:nvSpPr>
          <p:cNvPr id="144" name="Google Shape;144;p17"/>
          <p:cNvSpPr txBox="1"/>
          <p:nvPr/>
        </p:nvSpPr>
        <p:spPr>
          <a:xfrm>
            <a:off x="7010400" y="4191000"/>
            <a:ext cx="1905000" cy="461700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Village of Tijeras: Semi-urban, non-ag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1219200" y="16002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Sandoval County: Open range, platted</a:t>
            </a:r>
            <a:endParaRPr/>
          </a:p>
        </p:txBody>
      </p:sp>
      <p:sp>
        <p:nvSpPr>
          <p:cNvPr id="146" name="Google Shape;146;p17"/>
          <p:cNvSpPr txBox="1"/>
          <p:nvPr/>
        </p:nvSpPr>
        <p:spPr>
          <a:xfrm>
            <a:off x="1219200" y="42672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Bernalillo County: Semi-urban, ag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7010400" y="3124200"/>
            <a:ext cx="19050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North Valley: Semi-urban, semi-ag</a:t>
            </a:r>
            <a:endParaRPr/>
          </a:p>
        </p:txBody>
      </p:sp>
      <p:sp>
        <p:nvSpPr>
          <p:cNvPr id="148" name="Google Shape;148;p17"/>
          <p:cNvSpPr txBox="1"/>
          <p:nvPr/>
        </p:nvSpPr>
        <p:spPr>
          <a:xfrm>
            <a:off x="1219200" y="48006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To'hajiilee Navajo: Rural, open range</a:t>
            </a:r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7010400" y="5257800"/>
            <a:ext cx="19050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Mesa del Sol: Open range, planned development</a:t>
            </a:r>
            <a:endParaRPr/>
          </a:p>
        </p:txBody>
      </p:sp>
      <p:cxnSp>
        <p:nvCxnSpPr>
          <p:cNvPr id="150" name="Google Shape;150;p17"/>
          <p:cNvCxnSpPr>
            <a:stCxn id="145" idx="3"/>
          </p:cNvCxnSpPr>
          <p:nvPr/>
        </p:nvCxnSpPr>
        <p:spPr>
          <a:xfrm>
            <a:off x="2895600" y="1831032"/>
            <a:ext cx="1066800" cy="7599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1" name="Google Shape;151;p17"/>
          <p:cNvCxnSpPr>
            <a:stCxn id="143" idx="3"/>
          </p:cNvCxnSpPr>
          <p:nvPr/>
        </p:nvCxnSpPr>
        <p:spPr>
          <a:xfrm>
            <a:off x="2895600" y="2897832"/>
            <a:ext cx="1981200" cy="6837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2" name="Google Shape;152;p17"/>
          <p:cNvCxnSpPr>
            <a:stCxn id="146" idx="3"/>
          </p:cNvCxnSpPr>
          <p:nvPr/>
        </p:nvCxnSpPr>
        <p:spPr>
          <a:xfrm rot="10800000" flipH="1">
            <a:off x="2895600" y="4114932"/>
            <a:ext cx="1600200" cy="3831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3" name="Google Shape;153;p17"/>
          <p:cNvCxnSpPr>
            <a:stCxn id="148" idx="3"/>
          </p:cNvCxnSpPr>
          <p:nvPr/>
        </p:nvCxnSpPr>
        <p:spPr>
          <a:xfrm rot="10800000" flipH="1">
            <a:off x="2895600" y="4572132"/>
            <a:ext cx="533400" cy="4593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4" name="Google Shape;154;p17"/>
          <p:cNvCxnSpPr>
            <a:stCxn id="141" idx="3"/>
          </p:cNvCxnSpPr>
          <p:nvPr/>
        </p:nvCxnSpPr>
        <p:spPr>
          <a:xfrm rot="10800000" flipH="1">
            <a:off x="2895600" y="4724532"/>
            <a:ext cx="1905000" cy="8403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5" name="Google Shape;155;p17"/>
          <p:cNvCxnSpPr>
            <a:stCxn id="149" idx="1"/>
          </p:cNvCxnSpPr>
          <p:nvPr/>
        </p:nvCxnSpPr>
        <p:spPr>
          <a:xfrm rot="10800000">
            <a:off x="5919900" y="5143632"/>
            <a:ext cx="1090500" cy="3450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6" name="Google Shape;156;p17"/>
          <p:cNvCxnSpPr>
            <a:stCxn id="147" idx="1"/>
          </p:cNvCxnSpPr>
          <p:nvPr/>
        </p:nvCxnSpPr>
        <p:spPr>
          <a:xfrm flipH="1">
            <a:off x="5105400" y="3355032"/>
            <a:ext cx="1905000" cy="9885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7" name="Google Shape;157;p17"/>
          <p:cNvCxnSpPr>
            <a:stCxn id="142" idx="1"/>
          </p:cNvCxnSpPr>
          <p:nvPr/>
        </p:nvCxnSpPr>
        <p:spPr>
          <a:xfrm flipH="1">
            <a:off x="5715000" y="3888432"/>
            <a:ext cx="1295400" cy="5313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8" name="Google Shape;158;p17"/>
          <p:cNvCxnSpPr>
            <a:stCxn id="144" idx="1"/>
          </p:cNvCxnSpPr>
          <p:nvPr/>
        </p:nvCxnSpPr>
        <p:spPr>
          <a:xfrm flipH="1">
            <a:off x="6629400" y="4421850"/>
            <a:ext cx="381000" cy="1503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59" name="Google Shape;159;p17"/>
          <p:cNvCxnSpPr>
            <a:stCxn id="140" idx="1"/>
          </p:cNvCxnSpPr>
          <p:nvPr/>
        </p:nvCxnSpPr>
        <p:spPr>
          <a:xfrm rot="10800000">
            <a:off x="6596100" y="4757832"/>
            <a:ext cx="414300" cy="1974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60" name="Google Shape;160;p17"/>
          <p:cNvSpPr/>
          <p:nvPr/>
        </p:nvSpPr>
        <p:spPr>
          <a:xfrm rot="-5400000">
            <a:off x="-2739600" y="3195000"/>
            <a:ext cx="6402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1219200" y="21336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Village of Corrales: Semi-rural, semi-ag</a:t>
            </a: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1219200" y="37338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Los Ranchos de ABQ: Semi-urban, non-ag</a:t>
            </a:r>
            <a:endParaRPr sz="12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cxnSp>
        <p:nvCxnSpPr>
          <p:cNvPr id="163" name="Google Shape;163;p17"/>
          <p:cNvCxnSpPr>
            <a:stCxn id="161" idx="3"/>
          </p:cNvCxnSpPr>
          <p:nvPr/>
        </p:nvCxnSpPr>
        <p:spPr>
          <a:xfrm>
            <a:off x="2895600" y="2364432"/>
            <a:ext cx="2286000" cy="10647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64" name="Google Shape;164;p17"/>
          <p:cNvCxnSpPr>
            <a:stCxn id="162" idx="3"/>
          </p:cNvCxnSpPr>
          <p:nvPr/>
        </p:nvCxnSpPr>
        <p:spPr>
          <a:xfrm rot="10800000" flipH="1">
            <a:off x="2895600" y="3962532"/>
            <a:ext cx="2057400" cy="21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65" name="Google Shape;165;p17"/>
          <p:cNvSpPr txBox="1"/>
          <p:nvPr/>
        </p:nvSpPr>
        <p:spPr>
          <a:xfrm>
            <a:off x="1219200" y="3200400"/>
            <a:ext cx="1676400" cy="461665"/>
          </a:xfrm>
          <a:prstGeom prst="rect">
            <a:avLst/>
          </a:prstGeom>
          <a:solidFill>
            <a:srgbClr val="D9CBAB"/>
          </a:solidFill>
          <a:ln w="12700" cap="flat" cmpd="sng">
            <a:solidFill>
              <a:srgbClr val="4A3E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West Mesa: Open range, grazing</a:t>
            </a:r>
            <a:endParaRPr/>
          </a:p>
        </p:txBody>
      </p:sp>
      <p:cxnSp>
        <p:nvCxnSpPr>
          <p:cNvPr id="166" name="Google Shape;166;p17"/>
          <p:cNvCxnSpPr>
            <a:stCxn id="165" idx="3"/>
          </p:cNvCxnSpPr>
          <p:nvPr/>
        </p:nvCxnSpPr>
        <p:spPr>
          <a:xfrm>
            <a:off x="2895600" y="3431232"/>
            <a:ext cx="1447800" cy="150300"/>
          </a:xfrm>
          <a:prstGeom prst="straightConnector1">
            <a:avLst/>
          </a:prstGeom>
          <a:noFill/>
          <a:ln w="15875" cap="flat" cmpd="sng">
            <a:solidFill>
              <a:srgbClr val="957C42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167" name="Google Shape;167;p17" descr="Ciudad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800" cy="462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 txBox="1"/>
          <p:nvPr/>
        </p:nvSpPr>
        <p:spPr>
          <a:xfrm>
            <a:off x="3191400" y="2251325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918,000 acres</a:t>
            </a:r>
            <a:endParaRPr sz="1500" b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&gt;750,000 residents</a:t>
            </a:r>
            <a:endParaRPr sz="1500" b="1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Support System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74" name="Google Shape;174;p18"/>
          <p:cNvSpPr txBox="1">
            <a:spLocks noGrp="1"/>
          </p:cNvSpPr>
          <p:nvPr>
            <p:ph type="body" idx="1"/>
          </p:nvPr>
        </p:nvSpPr>
        <p:spPr>
          <a:xfrm>
            <a:off x="1435600" y="1417650"/>
            <a:ext cx="6941400" cy="54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NRCS (</a:t>
            </a:r>
            <a:r>
              <a:rPr lang="en-US" sz="2400"/>
              <a:t>Unfunded Collaborative Agreement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Donated office space and office equipment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Technical expertise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NMDA (Memorandum Of </a:t>
            </a:r>
            <a:r>
              <a:rPr lang="en-US" sz="2400"/>
              <a:t>Agreement)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State </a:t>
            </a:r>
            <a:r>
              <a:rPr lang="en-US" sz="2400"/>
              <a:t>operational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funding conduit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Parliamentarian, regulat</a:t>
            </a:r>
            <a:r>
              <a:rPr lang="en-US" sz="2400"/>
              <a:t>ory consultant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SWCDs (formal and informal collaborations)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○"/>
            </a:pPr>
            <a:r>
              <a:rPr lang="en-US" sz="2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Coronado SWCD</a:t>
            </a:r>
            <a:endParaRPr sz="2400"/>
          </a:p>
          <a:p>
            <a:pPr marL="640080" marR="0" lvl="1" indent="-24638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Valencia SWCD</a:t>
            </a:r>
            <a:endParaRPr sz="2400"/>
          </a:p>
          <a:p>
            <a:pPr marL="640080" lvl="1" indent="-24638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Edgewood SWCD</a:t>
            </a:r>
            <a:endParaRPr sz="2400"/>
          </a:p>
          <a:p>
            <a:pPr marL="640080" lvl="1" indent="-246380" algn="l" rtl="0"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○"/>
            </a:pPr>
            <a:r>
              <a:rPr lang="en-US" sz="2400"/>
              <a:t>Claunch-Pinto SWCD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8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45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76" name="Google Shape;176;p18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3400" y="4453125"/>
            <a:ext cx="2135150" cy="213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rPr>
              <a:t>Personnel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83" name="Google Shape;183;p19"/>
          <p:cNvSpPr txBox="1">
            <a:spLocks noGrp="1"/>
          </p:cNvSpPr>
          <p:nvPr>
            <p:ph type="body" idx="1"/>
          </p:nvPr>
        </p:nvSpPr>
        <p:spPr>
          <a:xfrm>
            <a:off x="1435600" y="1203275"/>
            <a:ext cx="7498200" cy="53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68"/>
              <a:buFont typeface="Noto Sans Symbols"/>
              <a:buChar char="●"/>
            </a:pP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Board of Supervisors (volunteers)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5 elected </a:t>
            </a:r>
            <a:r>
              <a:rPr lang="en-US" sz="2590"/>
              <a:t>B</a:t>
            </a: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oard members</a:t>
            </a:r>
            <a:r>
              <a:rPr lang="en-US" sz="2590"/>
              <a:t> with 4-year terms</a:t>
            </a:r>
            <a:endParaRPr sz="259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2 appointed Board members</a:t>
            </a:r>
            <a:endParaRPr sz="2590"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1 Associate Supervisor (</a:t>
            </a:r>
            <a:r>
              <a:rPr lang="en-US" sz="2590"/>
              <a:t>ex-officio)</a:t>
            </a:r>
            <a:endParaRPr/>
          </a:p>
          <a:p>
            <a:pPr marL="365760" marR="0" lvl="0" indent="-289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68"/>
              <a:buFont typeface="Noto Sans Symbols"/>
              <a:buChar char="●"/>
            </a:pPr>
            <a:r>
              <a:rPr lang="en-US" sz="2960"/>
              <a:t>Staff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5 Managers: District Manager, Education, Forest Health, Agriculture, Finance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3 Coordinators</a:t>
            </a: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(</a:t>
            </a:r>
            <a:r>
              <a:rPr lang="en-US" sz="2590"/>
              <a:t>part-time</a:t>
            </a: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)</a:t>
            </a:r>
            <a:endParaRPr sz="2590" b="0" i="0" u="none" strike="noStrike" cap="non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1 Urban Waters Coordinator </a:t>
            </a:r>
            <a:endParaRPr sz="2590"/>
          </a:p>
          <a:p>
            <a:pPr marL="365760" marR="0" lvl="0" indent="-289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68"/>
              <a:buFont typeface="Noto Sans Symbols"/>
              <a:buChar char="●"/>
            </a:pPr>
            <a:r>
              <a:rPr lang="en-US" sz="296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Contractors &amp; Volunteers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Forest health assessors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Forest thinning teams</a:t>
            </a:r>
            <a:endParaRPr/>
          </a:p>
          <a:p>
            <a:pPr marL="640080" marR="0" lvl="1" indent="-24638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accent1"/>
              </a:buClr>
              <a:buSzPts val="2590"/>
              <a:buFont typeface="Verdana"/>
              <a:buChar char="○"/>
            </a:pPr>
            <a:r>
              <a:rPr lang="en-US" sz="2590"/>
              <a:t>Elementary educators</a:t>
            </a:r>
            <a:endParaRPr sz="2590"/>
          </a:p>
        </p:txBody>
      </p:sp>
      <p:pic>
        <p:nvPicPr>
          <p:cNvPr id="184" name="Google Shape;184;p19" descr="C:\Documents and Settings\a\Local Settings\Temporary Internet Files\Content.IE5\9SEKRNO4\MC900174351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3536" y="4038600"/>
            <a:ext cx="2530320" cy="217048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/>
          <p:nvPr/>
        </p:nvSpPr>
        <p:spPr>
          <a:xfrm rot="-5400000">
            <a:off x="-2728800" y="3205800"/>
            <a:ext cx="6381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86" name="Google Shape;186;p19" descr="Ciudad log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066800" cy="462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 sz="4300" b="0" i="0" u="none" strike="noStrike" cap="none">
                <a:solidFill>
                  <a:srgbClr val="562214"/>
                </a:solidFill>
                <a:latin typeface="Cabin"/>
                <a:ea typeface="Cabin"/>
                <a:cs typeface="Cabin"/>
                <a:sym typeface="Cabin"/>
              </a:rPr>
              <a:t>Duties &amp; Powers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92" name="Google Shape;192;p20"/>
          <p:cNvSpPr txBox="1">
            <a:spLocks noGrp="1"/>
          </p:cNvSpPr>
          <p:nvPr>
            <p:ph type="body" idx="1"/>
          </p:nvPr>
        </p:nvSpPr>
        <p:spPr>
          <a:xfrm>
            <a:off x="1542625" y="1417650"/>
            <a:ext cx="7601400" cy="5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895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Conduct research, investigations and surveys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treating soil erosion and floodwater and sediment damage [73-20-44(A) NMSA 1978]</a:t>
            </a:r>
            <a:endParaRPr sz="3300"/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Demonstrate by example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the methods by which soil and other natural resources may be conserved [73-20-44(C) NMSA 1978]</a:t>
            </a:r>
            <a:endParaRPr sz="3300"/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Assist, contract with and render financial aid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to district landowners and state or federal agencies … that are engaged in erosion control and prevention projects, flood prevention works or the conservation, development, utilization and disposal of water within the district [73-20-44(D) NMSA 1978]</a:t>
            </a:r>
            <a:endParaRPr sz="3300"/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Develop comprehensive plans for natural resource conservation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development and utilization, including flood prevention, control and prevention of soil erosion and the development, utilization and disposal of water [73-20-44(F) NMSA 1978]</a:t>
            </a:r>
            <a:endParaRPr sz="3300"/>
          </a:p>
          <a:p>
            <a:pPr marL="365760" marR="0" lvl="0" indent="-2895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●"/>
            </a:pPr>
            <a:r>
              <a:rPr lang="en-US" sz="2100" b="0" i="0" u="none" strike="noStrike" cap="none">
                <a:solidFill>
                  <a:srgbClr val="FF0000"/>
                </a:solidFill>
                <a:latin typeface="Cabin"/>
                <a:ea typeface="Cabin"/>
                <a:cs typeface="Cabin"/>
                <a:sym typeface="Cabin"/>
              </a:rPr>
              <a:t>Act as agent for any instrumentality or agency of the state or of the federal government</a:t>
            </a:r>
            <a:r>
              <a:rPr lang="en-US" sz="21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 the acquisition, construction, operation or administration of a natural resource conservation, utilization or development project [73-20-44(I) NMSA 1978]</a:t>
            </a:r>
            <a:endParaRPr sz="3300"/>
          </a:p>
        </p:txBody>
      </p:sp>
      <p:sp>
        <p:nvSpPr>
          <p:cNvPr id="193" name="Google Shape;193;p20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94" name="Google Shape;194;p20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0"/>
          <p:cNvSpPr/>
          <p:nvPr/>
        </p:nvSpPr>
        <p:spPr>
          <a:xfrm rot="-1824121">
            <a:off x="1370116" y="3077802"/>
            <a:ext cx="7551105" cy="93256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Comfortaa"/>
              </a:rPr>
              <a:t>Collaboration is key!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>
            <a:spLocks noGrp="1"/>
          </p:cNvSpPr>
          <p:nvPr>
            <p:ph type="title"/>
          </p:nvPr>
        </p:nvSpPr>
        <p:spPr>
          <a:xfrm>
            <a:off x="1435608" y="274638"/>
            <a:ext cx="7498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62214"/>
              </a:buClr>
              <a:buFont typeface="Cabin"/>
              <a:buNone/>
            </a:pPr>
            <a:r>
              <a:rPr lang="en-US"/>
              <a:t>Strengths</a:t>
            </a:r>
            <a:endParaRPr sz="4300" b="0" i="0" u="none" strike="noStrike" cap="none">
              <a:solidFill>
                <a:srgbClr val="562214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01" name="Google Shape;201;p21"/>
          <p:cNvSpPr txBox="1">
            <a:spLocks noGrp="1"/>
          </p:cNvSpPr>
          <p:nvPr>
            <p:ph type="body" idx="1"/>
          </p:nvPr>
        </p:nvSpPr>
        <p:spPr>
          <a:xfrm>
            <a:off x="1435600" y="1200150"/>
            <a:ext cx="7708500" cy="54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>
                <a:solidFill>
                  <a:srgbClr val="FF0000"/>
                </a:solidFill>
              </a:rPr>
              <a:t>80 years </a:t>
            </a:r>
            <a:r>
              <a:rPr lang="en-US" sz="2400"/>
              <a:t>of local experience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/>
              <a:t>and connections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State government entity so </a:t>
            </a:r>
            <a:r>
              <a:rPr lang="en-US" sz="2400">
                <a:solidFill>
                  <a:srgbClr val="FF0000"/>
                </a:solidFill>
              </a:rPr>
              <a:t>no RFP for services</a:t>
            </a:r>
            <a:endParaRPr sz="2400">
              <a:solidFill>
                <a:srgbClr val="FF0000"/>
              </a:solidFill>
            </a:endParaRPr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>
                <a:solidFill>
                  <a:srgbClr val="FF0000"/>
                </a:solidFill>
              </a:rPr>
              <a:t>NM Anti-donation Clause exemption</a:t>
            </a:r>
            <a:r>
              <a:rPr lang="en-US" sz="2400"/>
              <a:t> so resources can benefit any entity, public or private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>
                <a:solidFill>
                  <a:srgbClr val="FF0000"/>
                </a:solidFill>
              </a:rPr>
              <a:t>Nimble organization</a:t>
            </a:r>
            <a:r>
              <a:rPr lang="en-US" sz="2400"/>
              <a:t> and quick decision-making while ensuring compliance with state laws and regulations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>
                <a:solidFill>
                  <a:srgbClr val="FF0000"/>
                </a:solidFill>
              </a:rPr>
              <a:t>Low overhead </a:t>
            </a:r>
            <a:r>
              <a:rPr lang="en-US" sz="2400"/>
              <a:t>(~10%) so 90% of </a:t>
            </a:r>
            <a:br>
              <a:rPr lang="en-US" sz="2400"/>
            </a:br>
            <a:r>
              <a:rPr lang="en-US" sz="2400"/>
              <a:t>invested funds are used for projects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>
                <a:solidFill>
                  <a:srgbClr val="FF0000"/>
                </a:solidFill>
              </a:rPr>
              <a:t>Broad expertise</a:t>
            </a:r>
            <a:r>
              <a:rPr lang="en-US" sz="2400"/>
              <a:t> in natural and</a:t>
            </a:r>
            <a:br>
              <a:rPr lang="en-US" sz="2400"/>
            </a:br>
            <a:r>
              <a:rPr lang="en-US" sz="2400"/>
              <a:t>cultural resource preservation in</a:t>
            </a:r>
            <a:br>
              <a:rPr lang="en-US" sz="2400"/>
            </a:br>
            <a:r>
              <a:rPr lang="en-US" sz="2400"/>
              <a:t>urban and wildland-urban interface</a:t>
            </a:r>
            <a:endParaRPr sz="2400"/>
          </a:p>
          <a:p>
            <a:pPr marL="365760" marR="0" lvl="0" indent="-2997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</a:pPr>
            <a:r>
              <a:rPr lang="en-US" sz="2400"/>
              <a:t>Well-developed  </a:t>
            </a:r>
            <a:r>
              <a:rPr lang="en-US" sz="2400">
                <a:solidFill>
                  <a:srgbClr val="FF0000"/>
                </a:solidFill>
              </a:rPr>
              <a:t>public education </a:t>
            </a:r>
            <a:br>
              <a:rPr lang="en-US" sz="2400">
                <a:solidFill>
                  <a:srgbClr val="FF0000"/>
                </a:solidFill>
              </a:rPr>
            </a:br>
            <a:r>
              <a:rPr lang="en-US" sz="2400">
                <a:solidFill>
                  <a:srgbClr val="FF0000"/>
                </a:solidFill>
              </a:rPr>
              <a:t>programs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02" name="Google Shape;202;p21"/>
          <p:cNvSpPr/>
          <p:nvPr/>
        </p:nvSpPr>
        <p:spPr>
          <a:xfrm rot="-5400000">
            <a:off x="-2718150" y="3216450"/>
            <a:ext cx="6359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9900"/>
                </a:solidFill>
                <a:latin typeface="Cabin"/>
                <a:ea typeface="Cabin"/>
                <a:cs typeface="Cabin"/>
                <a:sym typeface="Cabin"/>
              </a:rPr>
              <a:t>Background</a:t>
            </a:r>
            <a:endParaRPr sz="5400" b="1" cap="none">
              <a:solidFill>
                <a:srgbClr val="FF9900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03" name="Google Shape;203;p21" descr="Ciudad log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66800" cy="46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73645" y="4297674"/>
            <a:ext cx="2570349" cy="256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olstice">
  <a:themeElements>
    <a:clrScheme name="Solstice">
      <a:dk1>
        <a:srgbClr val="000000"/>
      </a:dk1>
      <a:lt1>
        <a:srgbClr val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1675</Words>
  <Application>Microsoft Office PowerPoint</Application>
  <PresentationFormat>On-screen Show (4:3)</PresentationFormat>
  <Paragraphs>292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Noto Sans Symbols</vt:lpstr>
      <vt:lpstr>Calibri</vt:lpstr>
      <vt:lpstr>Comfortaa</vt:lpstr>
      <vt:lpstr>Cabin</vt:lpstr>
      <vt:lpstr>Verdana</vt:lpstr>
      <vt:lpstr>Solstice</vt:lpstr>
      <vt:lpstr>CIUDAD SOIL AND WATER CONSERVATION DISTRICT: PARTNERS IN CONSERVATION    September 2024 </vt:lpstr>
      <vt:lpstr>We’re not MRGCD!</vt:lpstr>
      <vt:lpstr>PowerPoint Presentation</vt:lpstr>
      <vt:lpstr>Ciudad SWCD Boundaries</vt:lpstr>
      <vt:lpstr>Ciudad SWCD Constituencies</vt:lpstr>
      <vt:lpstr>Support System</vt:lpstr>
      <vt:lpstr>Personnel</vt:lpstr>
      <vt:lpstr>Duties &amp; Powers</vt:lpstr>
      <vt:lpstr>Strengths</vt:lpstr>
      <vt:lpstr>Funding</vt:lpstr>
      <vt:lpstr>Leveraged Revenues</vt:lpstr>
      <vt:lpstr>Minimized Overhead</vt:lpstr>
      <vt:lpstr>Mill Levy Referendum</vt:lpstr>
      <vt:lpstr>Collaborations</vt:lpstr>
      <vt:lpstr>Project Partners ($$$)</vt:lpstr>
      <vt:lpstr>PowerPoint Presentation</vt:lpstr>
      <vt:lpstr>Resource Concerns      Projects</vt:lpstr>
      <vt:lpstr>Natural Resources Education</vt:lpstr>
      <vt:lpstr>Natural Resources Education</vt:lpstr>
      <vt:lpstr>Natural Resources Education</vt:lpstr>
      <vt:lpstr>Natural Resources Education</vt:lpstr>
      <vt:lpstr>Natural Resources Education</vt:lpstr>
      <vt:lpstr>Urban Agriculture &amp; Soil Health</vt:lpstr>
      <vt:lpstr>Urban Agriculture &amp; Soil Health</vt:lpstr>
      <vt:lpstr>Urban Agriculture &amp; Soil Health</vt:lpstr>
      <vt:lpstr>Urban Agriculture &amp; Soil Health</vt:lpstr>
      <vt:lpstr>WUI Wildfire Risk Reduction</vt:lpstr>
      <vt:lpstr>WUI Wildfire Risk Reduction</vt:lpstr>
      <vt:lpstr>WUI &amp; Urban Runoff Control</vt:lpstr>
      <vt:lpstr>WUI &amp; Urban Runoff Control</vt:lpstr>
      <vt:lpstr>WUI &amp; Urban Runoff Control</vt:lpstr>
      <vt:lpstr>Wildlife/Wetlands/Watersheds</vt:lpstr>
      <vt:lpstr>Wildlife/Wetlands/Watersheds</vt:lpstr>
      <vt:lpstr>Wildlife/Wetlands/Watersheds</vt:lpstr>
      <vt:lpstr>… and there’s more!</vt:lpstr>
      <vt:lpstr>CIUDAD SOIL AND WATER CONSERVATION DISTRICT: PARTNERS IN CONSERVATION    September 2024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CIUDAD SOIL AND WATER CONSERVATION DISTRICT: PARTNERS IN CONSERVATION    September 2024 </dc:title>
  <cp:lastModifiedBy>Ciudad SWCD</cp:lastModifiedBy>
  <cp:revision>1</cp:revision>
  <dcterms:modified xsi:type="dcterms:W3CDTF">2024-10-10T13:16:17Z</dcterms:modified>
</cp:coreProperties>
</file>